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4" r:id="rId1"/>
  </p:sldMasterIdLst>
  <p:notesMasterIdLst>
    <p:notesMasterId r:id="rId34"/>
  </p:notesMasterIdLst>
  <p:sldIdLst>
    <p:sldId id="301" r:id="rId2"/>
    <p:sldId id="257" r:id="rId3"/>
    <p:sldId id="273" r:id="rId4"/>
    <p:sldId id="274" r:id="rId5"/>
    <p:sldId id="263" r:id="rId6"/>
    <p:sldId id="265" r:id="rId7"/>
    <p:sldId id="266" r:id="rId8"/>
    <p:sldId id="271" r:id="rId9"/>
    <p:sldId id="259" r:id="rId10"/>
    <p:sldId id="272" r:id="rId11"/>
    <p:sldId id="275" r:id="rId12"/>
    <p:sldId id="261" r:id="rId13"/>
    <p:sldId id="276" r:id="rId14"/>
    <p:sldId id="277" r:id="rId15"/>
    <p:sldId id="278" r:id="rId16"/>
    <p:sldId id="280" r:id="rId17"/>
    <p:sldId id="285" r:id="rId18"/>
    <p:sldId id="279" r:id="rId19"/>
    <p:sldId id="286" r:id="rId20"/>
    <p:sldId id="287" r:id="rId21"/>
    <p:sldId id="281" r:id="rId22"/>
    <p:sldId id="268" r:id="rId23"/>
    <p:sldId id="298" r:id="rId24"/>
    <p:sldId id="300" r:id="rId25"/>
    <p:sldId id="299" r:id="rId26"/>
    <p:sldId id="292" r:id="rId27"/>
    <p:sldId id="293" r:id="rId28"/>
    <p:sldId id="296" r:id="rId29"/>
    <p:sldId id="295" r:id="rId30"/>
    <p:sldId id="283" r:id="rId31"/>
    <p:sldId id="294" r:id="rId32"/>
    <p:sldId id="270" r:id="rId33"/>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6" autoAdjust="0"/>
    <p:restoredTop sz="83303" autoAdjust="0"/>
  </p:normalViewPr>
  <p:slideViewPr>
    <p:cSldViewPr>
      <p:cViewPr>
        <p:scale>
          <a:sx n="103" d="100"/>
          <a:sy n="103" d="100"/>
        </p:scale>
        <p:origin x="-1854" y="-72"/>
      </p:cViewPr>
      <p:guideLst>
        <p:guide orient="horz" pos="2160"/>
        <p:guide pos="2880"/>
      </p:guideLst>
    </p:cSldViewPr>
  </p:slideViewPr>
  <p:outlineViewPr>
    <p:cViewPr>
      <p:scale>
        <a:sx n="33" d="100"/>
        <a:sy n="33" d="100"/>
      </p:scale>
      <p:origin x="48"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lvl1pPr>
          </a:lstStyle>
          <a:p>
            <a:endParaRPr lang="en-GB"/>
          </a:p>
        </p:txBody>
      </p:sp>
      <p:sp>
        <p:nvSpPr>
          <p:cNvPr id="3" name="Date Placeholder 2"/>
          <p:cNvSpPr>
            <a:spLocks noGrp="1"/>
          </p:cNvSpPr>
          <p:nvPr>
            <p:ph type="dt" idx="1"/>
          </p:nvPr>
        </p:nvSpPr>
        <p:spPr>
          <a:xfrm>
            <a:off x="4143587" y="0"/>
            <a:ext cx="3169920" cy="480060"/>
          </a:xfrm>
          <a:prstGeom prst="rect">
            <a:avLst/>
          </a:prstGeom>
        </p:spPr>
        <p:txBody>
          <a:bodyPr vert="horz" lIns="96661" tIns="48331" rIns="96661" bIns="48331" rtlCol="0"/>
          <a:lstStyle>
            <a:lvl1pPr algn="r">
              <a:defRPr sz="1300"/>
            </a:lvl1pPr>
          </a:lstStyle>
          <a:p>
            <a:fld id="{0AB3D363-3C85-4A0D-90BB-53B46AE286E3}" type="datetimeFigureOut">
              <a:rPr lang="en-GB" smtClean="0"/>
              <a:t>22/07/2014</a:t>
            </a:fld>
            <a:endParaRPr lang="en-GB"/>
          </a:p>
        </p:txBody>
      </p:sp>
      <p:sp>
        <p:nvSpPr>
          <p:cNvPr id="4" name="Slide Image Placeholder 3"/>
          <p:cNvSpPr>
            <a:spLocks noGrp="1" noRot="1" noChangeAspect="1"/>
          </p:cNvSpPr>
          <p:nvPr>
            <p:ph type="sldImg" idx="2"/>
          </p:nvPr>
        </p:nvSpPr>
        <p:spPr>
          <a:xfrm>
            <a:off x="1257300" y="720725"/>
            <a:ext cx="4800600" cy="3600450"/>
          </a:xfrm>
          <a:prstGeom prst="rect">
            <a:avLst/>
          </a:prstGeom>
          <a:noFill/>
          <a:ln w="12700">
            <a:solidFill>
              <a:prstClr val="black"/>
            </a:solidFill>
          </a:ln>
        </p:spPr>
        <p:txBody>
          <a:bodyPr vert="horz" lIns="96661" tIns="48331" rIns="96661" bIns="48331" rtlCol="0" anchor="ctr"/>
          <a:lstStyle/>
          <a:p>
            <a:endParaRPr lang="en-GB"/>
          </a:p>
        </p:txBody>
      </p:sp>
      <p:sp>
        <p:nvSpPr>
          <p:cNvPr id="5" name="Notes Placeholder 4"/>
          <p:cNvSpPr>
            <a:spLocks noGrp="1"/>
          </p:cNvSpPr>
          <p:nvPr>
            <p:ph type="body" sz="quarter" idx="3"/>
          </p:nvPr>
        </p:nvSpPr>
        <p:spPr>
          <a:xfrm>
            <a:off x="731520" y="4560570"/>
            <a:ext cx="5852160" cy="4320540"/>
          </a:xfrm>
          <a:prstGeom prst="rect">
            <a:avLst/>
          </a:prstGeom>
        </p:spPr>
        <p:txBody>
          <a:bodyPr vert="horz" lIns="96661" tIns="48331" rIns="96661" bIns="48331"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9119474"/>
            <a:ext cx="3169920" cy="480060"/>
          </a:xfrm>
          <a:prstGeom prst="rect">
            <a:avLst/>
          </a:prstGeom>
        </p:spPr>
        <p:txBody>
          <a:bodyPr vert="horz" lIns="96661" tIns="48331" rIns="96661" bIns="48331" rtlCol="0" anchor="b"/>
          <a:lstStyle>
            <a:lvl1pPr algn="l">
              <a:defRPr sz="1300"/>
            </a:lvl1pPr>
          </a:lstStyle>
          <a:p>
            <a:endParaRPr lang="en-GB"/>
          </a:p>
        </p:txBody>
      </p:sp>
      <p:sp>
        <p:nvSpPr>
          <p:cNvPr id="7" name="Slide Number Placeholder 6"/>
          <p:cNvSpPr>
            <a:spLocks noGrp="1"/>
          </p:cNvSpPr>
          <p:nvPr>
            <p:ph type="sldNum" sz="quarter" idx="5"/>
          </p:nvPr>
        </p:nvSpPr>
        <p:spPr>
          <a:xfrm>
            <a:off x="4143587" y="9119474"/>
            <a:ext cx="3169920" cy="480060"/>
          </a:xfrm>
          <a:prstGeom prst="rect">
            <a:avLst/>
          </a:prstGeom>
        </p:spPr>
        <p:txBody>
          <a:bodyPr vert="horz" lIns="96661" tIns="48331" rIns="96661" bIns="48331" rtlCol="0" anchor="b"/>
          <a:lstStyle>
            <a:lvl1pPr algn="r">
              <a:defRPr sz="1300"/>
            </a:lvl1pPr>
          </a:lstStyle>
          <a:p>
            <a:fld id="{9DE309D0-78A0-43F8-B840-86063C91FE83}" type="slidenum">
              <a:rPr lang="en-GB" smtClean="0"/>
              <a:t>‹#›</a:t>
            </a:fld>
            <a:endParaRPr lang="en-GB"/>
          </a:p>
        </p:txBody>
      </p:sp>
    </p:spTree>
    <p:extLst>
      <p:ext uri="{BB962C8B-B14F-4D97-AF65-F5344CB8AC3E}">
        <p14:creationId xmlns:p14="http://schemas.microsoft.com/office/powerpoint/2010/main" val="29113917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What is a statistician /</a:t>
            </a:r>
            <a:r>
              <a:rPr lang="en-GB" baseline="0" dirty="0" smtClean="0"/>
              <a:t> detective. </a:t>
            </a:r>
            <a:endParaRPr lang="en-GB" dirty="0"/>
          </a:p>
        </p:txBody>
      </p:sp>
      <p:sp>
        <p:nvSpPr>
          <p:cNvPr id="4" name="Slide Number Placeholder 3"/>
          <p:cNvSpPr>
            <a:spLocks noGrp="1"/>
          </p:cNvSpPr>
          <p:nvPr>
            <p:ph type="sldNum" sz="quarter" idx="10"/>
          </p:nvPr>
        </p:nvSpPr>
        <p:spPr/>
        <p:txBody>
          <a:bodyPr/>
          <a:lstStyle/>
          <a:p>
            <a:fld id="{9DE309D0-78A0-43F8-B840-86063C91FE83}" type="slidenum">
              <a:rPr lang="en-GB" smtClean="0"/>
              <a:t>2</a:t>
            </a:fld>
            <a:endParaRPr lang="en-GB"/>
          </a:p>
        </p:txBody>
      </p:sp>
    </p:spTree>
    <p:extLst>
      <p:ext uri="{BB962C8B-B14F-4D97-AF65-F5344CB8AC3E}">
        <p14:creationId xmlns:p14="http://schemas.microsoft.com/office/powerpoint/2010/main" val="110518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Stanis</a:t>
            </a:r>
            <a:r>
              <a:rPr lang="en-GB" baseline="0" dirty="0" smtClean="0"/>
              <a:t>law </a:t>
            </a:r>
            <a:r>
              <a:rPr lang="en-GB" baseline="0" dirty="0" err="1" smtClean="0"/>
              <a:t>Ulam</a:t>
            </a:r>
            <a:r>
              <a:rPr lang="en-GB" baseline="0" dirty="0" smtClean="0"/>
              <a:t> and Von Neumann. </a:t>
            </a:r>
            <a:endParaRPr lang="en-GB" dirty="0"/>
          </a:p>
        </p:txBody>
      </p:sp>
      <p:sp>
        <p:nvSpPr>
          <p:cNvPr id="4" name="Slide Number Placeholder 3"/>
          <p:cNvSpPr>
            <a:spLocks noGrp="1"/>
          </p:cNvSpPr>
          <p:nvPr>
            <p:ph type="sldNum" sz="quarter" idx="10"/>
          </p:nvPr>
        </p:nvSpPr>
        <p:spPr/>
        <p:txBody>
          <a:bodyPr/>
          <a:lstStyle/>
          <a:p>
            <a:fld id="{9DE309D0-78A0-43F8-B840-86063C91FE83}" type="slidenum">
              <a:rPr lang="en-GB" smtClean="0"/>
              <a:t>16</a:t>
            </a:fld>
            <a:endParaRPr lang="en-GB"/>
          </a:p>
        </p:txBody>
      </p:sp>
    </p:spTree>
    <p:extLst>
      <p:ext uri="{BB962C8B-B14F-4D97-AF65-F5344CB8AC3E}">
        <p14:creationId xmlns:p14="http://schemas.microsoft.com/office/powerpoint/2010/main" val="14319020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Global</a:t>
            </a:r>
            <a:r>
              <a:rPr lang="en-GB" baseline="0" dirty="0" smtClean="0"/>
              <a:t> Warming</a:t>
            </a:r>
          </a:p>
          <a:p>
            <a:endParaRPr lang="en-GB" dirty="0"/>
          </a:p>
        </p:txBody>
      </p:sp>
      <p:sp>
        <p:nvSpPr>
          <p:cNvPr id="4" name="Slide Number Placeholder 3"/>
          <p:cNvSpPr>
            <a:spLocks noGrp="1"/>
          </p:cNvSpPr>
          <p:nvPr>
            <p:ph type="sldNum" sz="quarter" idx="10"/>
          </p:nvPr>
        </p:nvSpPr>
        <p:spPr/>
        <p:txBody>
          <a:bodyPr/>
          <a:lstStyle/>
          <a:p>
            <a:fld id="{9DE309D0-78A0-43F8-B840-86063C91FE83}" type="slidenum">
              <a:rPr lang="en-GB" smtClean="0"/>
              <a:t>17</a:t>
            </a:fld>
            <a:endParaRPr lang="en-GB"/>
          </a:p>
        </p:txBody>
      </p:sp>
    </p:spTree>
    <p:extLst>
      <p:ext uri="{BB962C8B-B14F-4D97-AF65-F5344CB8AC3E}">
        <p14:creationId xmlns:p14="http://schemas.microsoft.com/office/powerpoint/2010/main" val="5402077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300" b="1" dirty="0"/>
              <a:t>Women going for routine breast cancer screening are being misled about the risks of being misdiagnosed, a recent report suggested. But it's vital to get the numbers in context </a:t>
            </a:r>
            <a:r>
              <a:rPr lang="en-GB" sz="1300" dirty="0"/>
              <a:t>Go for a scan and you might end up with surgery you don't need</a:t>
            </a:r>
          </a:p>
          <a:p>
            <a:endParaRPr lang="en-GB" dirty="0"/>
          </a:p>
        </p:txBody>
      </p:sp>
      <p:sp>
        <p:nvSpPr>
          <p:cNvPr id="4" name="Slide Number Placeholder 3"/>
          <p:cNvSpPr>
            <a:spLocks noGrp="1"/>
          </p:cNvSpPr>
          <p:nvPr>
            <p:ph type="sldNum" sz="quarter" idx="10"/>
          </p:nvPr>
        </p:nvSpPr>
        <p:spPr/>
        <p:txBody>
          <a:bodyPr/>
          <a:lstStyle/>
          <a:p>
            <a:fld id="{9DE309D0-78A0-43F8-B840-86063C91FE83}" type="slidenum">
              <a:rPr lang="en-GB" smtClean="0"/>
              <a:t>26</a:t>
            </a:fld>
            <a:endParaRPr lang="en-GB"/>
          </a:p>
        </p:txBody>
      </p:sp>
    </p:spTree>
    <p:extLst>
      <p:ext uri="{BB962C8B-B14F-4D97-AF65-F5344CB8AC3E}">
        <p14:creationId xmlns:p14="http://schemas.microsoft.com/office/powerpoint/2010/main" val="24541696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6612">
              <a:defRPr/>
            </a:pPr>
            <a:r>
              <a:rPr lang="en-GB" dirty="0" smtClean="0"/>
              <a:t>The surprise is that it's impossible to answer that question correctly with the information given. But many doctors think otherwise. They think a positive test that's 90% accurate means it's 90% likely to mean cancer. Not so.</a:t>
            </a:r>
          </a:p>
          <a:p>
            <a:endParaRPr lang="en-GB" dirty="0"/>
          </a:p>
        </p:txBody>
      </p:sp>
      <p:sp>
        <p:nvSpPr>
          <p:cNvPr id="4" name="Slide Number Placeholder 3"/>
          <p:cNvSpPr>
            <a:spLocks noGrp="1"/>
          </p:cNvSpPr>
          <p:nvPr>
            <p:ph type="sldNum" sz="quarter" idx="10"/>
          </p:nvPr>
        </p:nvSpPr>
        <p:spPr/>
        <p:txBody>
          <a:bodyPr/>
          <a:lstStyle/>
          <a:p>
            <a:fld id="{9DE309D0-78A0-43F8-B840-86063C91FE83}" type="slidenum">
              <a:rPr lang="en-GB" smtClean="0"/>
              <a:t>27</a:t>
            </a:fld>
            <a:endParaRPr lang="en-GB"/>
          </a:p>
        </p:txBody>
      </p:sp>
    </p:spTree>
    <p:extLst>
      <p:ext uri="{BB962C8B-B14F-4D97-AF65-F5344CB8AC3E}">
        <p14:creationId xmlns:p14="http://schemas.microsoft.com/office/powerpoint/2010/main" val="8955707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300" dirty="0"/>
              <a:t>Most of the positives from routine screening are false alarms, occurring among women who don't have cancer. Of all the women who have positive tests, only about one in ten will truly have cancer, but they won't yet know </a:t>
            </a:r>
            <a:r>
              <a:rPr lang="en-GB" sz="1300" dirty="0" err="1"/>
              <a:t>which.That's</a:t>
            </a:r>
            <a:r>
              <a:rPr lang="en-GB" sz="1300" dirty="0"/>
              <a:t> how a test with 90% accuracy can result in only about 10% certainty, and why thinking about it in percentages can leave some people muddled. Our advice is - don't. Think in people instead.</a:t>
            </a:r>
          </a:p>
          <a:p>
            <a:pPr defTabSz="966612">
              <a:defRPr/>
            </a:pPr>
            <a:endParaRPr lang="en-GB" dirty="0" smtClean="0"/>
          </a:p>
          <a:p>
            <a:endParaRPr lang="en-GB" dirty="0"/>
          </a:p>
        </p:txBody>
      </p:sp>
      <p:sp>
        <p:nvSpPr>
          <p:cNvPr id="4" name="Slide Number Placeholder 3"/>
          <p:cNvSpPr>
            <a:spLocks noGrp="1"/>
          </p:cNvSpPr>
          <p:nvPr>
            <p:ph type="sldNum" sz="quarter" idx="10"/>
          </p:nvPr>
        </p:nvSpPr>
        <p:spPr/>
        <p:txBody>
          <a:bodyPr/>
          <a:lstStyle/>
          <a:p>
            <a:fld id="{9DE309D0-78A0-43F8-B840-86063C91FE83}" type="slidenum">
              <a:rPr lang="en-GB" smtClean="0"/>
              <a:t>30</a:t>
            </a:fld>
            <a:endParaRPr lang="en-GB"/>
          </a:p>
        </p:txBody>
      </p:sp>
    </p:spTree>
    <p:extLst>
      <p:ext uri="{BB962C8B-B14F-4D97-AF65-F5344CB8AC3E}">
        <p14:creationId xmlns:p14="http://schemas.microsoft.com/office/powerpoint/2010/main" val="34953828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300" dirty="0"/>
              <a:t>Should the NHS strive to explain that, or to offer the reassurance most people crave? And what if doctors offer advice having misunderstood the degree of uncertainty?</a:t>
            </a:r>
          </a:p>
          <a:p>
            <a:r>
              <a:rPr lang="en-GB" sz="1300" dirty="0"/>
              <a:t>The decisions are painful enough, all the more reason to be as clear as we can about the balance of risks and benefits.</a:t>
            </a:r>
            <a:endParaRPr lang="en-GB" sz="1300" dirty="0"/>
          </a:p>
        </p:txBody>
      </p:sp>
      <p:sp>
        <p:nvSpPr>
          <p:cNvPr id="4" name="Slide Number Placeholder 3"/>
          <p:cNvSpPr>
            <a:spLocks noGrp="1"/>
          </p:cNvSpPr>
          <p:nvPr>
            <p:ph type="sldNum" sz="quarter" idx="10"/>
          </p:nvPr>
        </p:nvSpPr>
        <p:spPr/>
        <p:txBody>
          <a:bodyPr/>
          <a:lstStyle/>
          <a:p>
            <a:fld id="{9DE309D0-78A0-43F8-B840-86063C91FE83}" type="slidenum">
              <a:rPr lang="en-GB" smtClean="0"/>
              <a:t>31</a:t>
            </a:fld>
            <a:endParaRPr lang="en-GB"/>
          </a:p>
        </p:txBody>
      </p:sp>
    </p:spTree>
    <p:extLst>
      <p:ext uri="{BB962C8B-B14F-4D97-AF65-F5344CB8AC3E}">
        <p14:creationId xmlns:p14="http://schemas.microsoft.com/office/powerpoint/2010/main" val="8211801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Who</a:t>
            </a:r>
            <a:r>
              <a:rPr lang="en-GB" baseline="0" dirty="0" smtClean="0"/>
              <a:t> going to win the World Cup? Best team doesn’t always win. Chance? Previous results -  how far back? Home/away? International games? Friendly.</a:t>
            </a:r>
            <a:endParaRPr lang="en-GB" dirty="0"/>
          </a:p>
        </p:txBody>
      </p:sp>
      <p:sp>
        <p:nvSpPr>
          <p:cNvPr id="4" name="Slide Number Placeholder 3"/>
          <p:cNvSpPr>
            <a:spLocks noGrp="1"/>
          </p:cNvSpPr>
          <p:nvPr>
            <p:ph type="sldNum" sz="quarter" idx="10"/>
          </p:nvPr>
        </p:nvSpPr>
        <p:spPr/>
        <p:txBody>
          <a:bodyPr/>
          <a:lstStyle/>
          <a:p>
            <a:fld id="{9DE309D0-78A0-43F8-B840-86063C91FE83}" type="slidenum">
              <a:rPr lang="en-GB" smtClean="0"/>
              <a:t>5</a:t>
            </a:fld>
            <a:endParaRPr lang="en-GB"/>
          </a:p>
        </p:txBody>
      </p:sp>
    </p:spTree>
    <p:extLst>
      <p:ext uri="{BB962C8B-B14F-4D97-AF65-F5344CB8AC3E}">
        <p14:creationId xmlns:p14="http://schemas.microsoft.com/office/powerpoint/2010/main" val="14482645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You run BT. Repair</a:t>
            </a:r>
            <a:r>
              <a:rPr lang="en-GB" baseline="0" dirty="0" smtClean="0"/>
              <a:t> jobs. How many engineers on which day? Which jobs to do first? Don’t know arrival rate for jobs. Types of jobs / time? Peak? Engineers might be sick, or might not be skilled for the type of jobs that come in? </a:t>
            </a:r>
          </a:p>
          <a:p>
            <a:endParaRPr lang="en-GB" baseline="0" dirty="0" smtClean="0"/>
          </a:p>
          <a:p>
            <a:pPr defTabSz="966612">
              <a:defRPr/>
            </a:pPr>
            <a:r>
              <a:rPr lang="en-GB" dirty="0" smtClean="0"/>
              <a:t>What links them all? Uncertainty</a:t>
            </a:r>
          </a:p>
          <a:p>
            <a:endParaRPr lang="en-GB" dirty="0"/>
          </a:p>
        </p:txBody>
      </p:sp>
      <p:sp>
        <p:nvSpPr>
          <p:cNvPr id="4" name="Slide Number Placeholder 3"/>
          <p:cNvSpPr>
            <a:spLocks noGrp="1"/>
          </p:cNvSpPr>
          <p:nvPr>
            <p:ph type="sldNum" sz="quarter" idx="10"/>
          </p:nvPr>
        </p:nvSpPr>
        <p:spPr/>
        <p:txBody>
          <a:bodyPr/>
          <a:lstStyle/>
          <a:p>
            <a:fld id="{9DE309D0-78A0-43F8-B840-86063C91FE83}" type="slidenum">
              <a:rPr lang="en-GB" smtClean="0"/>
              <a:t>6</a:t>
            </a:fld>
            <a:endParaRPr lang="en-GB"/>
          </a:p>
        </p:txBody>
      </p:sp>
    </p:spTree>
    <p:extLst>
      <p:ext uri="{BB962C8B-B14F-4D97-AF65-F5344CB8AC3E}">
        <p14:creationId xmlns:p14="http://schemas.microsoft.com/office/powerpoint/2010/main" val="17185999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Humans suck at uncertainty. </a:t>
            </a:r>
          </a:p>
          <a:p>
            <a:r>
              <a:rPr lang="en-GB" dirty="0" smtClean="0"/>
              <a:t>We see patterns where there aren’t any. </a:t>
            </a:r>
          </a:p>
          <a:p>
            <a:endParaRPr lang="en-GB" dirty="0"/>
          </a:p>
        </p:txBody>
      </p:sp>
      <p:sp>
        <p:nvSpPr>
          <p:cNvPr id="4" name="Slide Number Placeholder 3"/>
          <p:cNvSpPr>
            <a:spLocks noGrp="1"/>
          </p:cNvSpPr>
          <p:nvPr>
            <p:ph type="sldNum" sz="quarter" idx="10"/>
          </p:nvPr>
        </p:nvSpPr>
        <p:spPr/>
        <p:txBody>
          <a:bodyPr/>
          <a:lstStyle/>
          <a:p>
            <a:fld id="{9DE309D0-78A0-43F8-B840-86063C91FE83}" type="slidenum">
              <a:rPr lang="en-GB" smtClean="0"/>
              <a:t>7</a:t>
            </a:fld>
            <a:endParaRPr lang="en-GB"/>
          </a:p>
        </p:txBody>
      </p:sp>
    </p:spTree>
    <p:extLst>
      <p:ext uri="{BB962C8B-B14F-4D97-AF65-F5344CB8AC3E}">
        <p14:creationId xmlns:p14="http://schemas.microsoft.com/office/powerpoint/2010/main" val="40433950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6612">
              <a:defRPr/>
            </a:pPr>
            <a:r>
              <a:rPr lang="en-GB" dirty="0" smtClean="0"/>
              <a:t>Where randomness is concerned. Our instincts are often wrong. Statistics bring formal thinking . </a:t>
            </a:r>
          </a:p>
          <a:p>
            <a:endParaRPr lang="en-GB" dirty="0"/>
          </a:p>
        </p:txBody>
      </p:sp>
      <p:sp>
        <p:nvSpPr>
          <p:cNvPr id="4" name="Slide Number Placeholder 3"/>
          <p:cNvSpPr>
            <a:spLocks noGrp="1"/>
          </p:cNvSpPr>
          <p:nvPr>
            <p:ph type="sldNum" sz="quarter" idx="10"/>
          </p:nvPr>
        </p:nvSpPr>
        <p:spPr/>
        <p:txBody>
          <a:bodyPr/>
          <a:lstStyle/>
          <a:p>
            <a:fld id="{9DE309D0-78A0-43F8-B840-86063C91FE83}" type="slidenum">
              <a:rPr lang="en-GB" smtClean="0"/>
              <a:t>8</a:t>
            </a:fld>
            <a:endParaRPr lang="en-GB"/>
          </a:p>
        </p:txBody>
      </p:sp>
    </p:spTree>
    <p:extLst>
      <p:ext uri="{BB962C8B-B14F-4D97-AF65-F5344CB8AC3E}">
        <p14:creationId xmlns:p14="http://schemas.microsoft.com/office/powerpoint/2010/main" val="3112911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6612">
              <a:defRPr/>
            </a:pPr>
            <a:r>
              <a:rPr lang="en-GB" dirty="0" smtClean="0"/>
              <a:t>Patches.</a:t>
            </a:r>
            <a:r>
              <a:rPr lang="en-GB" baseline="0" dirty="0" smtClean="0"/>
              <a:t> The rice has clustered. All even spread would be unusual. </a:t>
            </a:r>
            <a:r>
              <a:rPr lang="en-GB" dirty="0" smtClean="0"/>
              <a:t>This is a model. Why is it not accurate?</a:t>
            </a:r>
          </a:p>
          <a:p>
            <a:endParaRPr lang="en-GB" dirty="0"/>
          </a:p>
        </p:txBody>
      </p:sp>
      <p:sp>
        <p:nvSpPr>
          <p:cNvPr id="4" name="Slide Number Placeholder 3"/>
          <p:cNvSpPr>
            <a:spLocks noGrp="1"/>
          </p:cNvSpPr>
          <p:nvPr>
            <p:ph type="sldNum" sz="quarter" idx="10"/>
          </p:nvPr>
        </p:nvSpPr>
        <p:spPr/>
        <p:txBody>
          <a:bodyPr/>
          <a:lstStyle/>
          <a:p>
            <a:fld id="{9DE309D0-78A0-43F8-B840-86063C91FE83}" type="slidenum">
              <a:rPr lang="en-GB" smtClean="0"/>
              <a:t>9</a:t>
            </a:fld>
            <a:endParaRPr lang="en-GB"/>
          </a:p>
        </p:txBody>
      </p:sp>
    </p:spTree>
    <p:extLst>
      <p:ext uri="{BB962C8B-B14F-4D97-AF65-F5344CB8AC3E}">
        <p14:creationId xmlns:p14="http://schemas.microsoft.com/office/powerpoint/2010/main" val="16581035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Even in short runs, there can be big clusters</a:t>
            </a:r>
            <a:endParaRPr lang="en-GB" dirty="0"/>
          </a:p>
        </p:txBody>
      </p:sp>
      <p:sp>
        <p:nvSpPr>
          <p:cNvPr id="4" name="Slide Number Placeholder 3"/>
          <p:cNvSpPr>
            <a:spLocks noGrp="1"/>
          </p:cNvSpPr>
          <p:nvPr>
            <p:ph type="sldNum" sz="quarter" idx="10"/>
          </p:nvPr>
        </p:nvSpPr>
        <p:spPr/>
        <p:txBody>
          <a:bodyPr/>
          <a:lstStyle/>
          <a:p>
            <a:fld id="{9DE309D0-78A0-43F8-B840-86063C91FE83}" type="slidenum">
              <a:rPr lang="en-GB" smtClean="0"/>
              <a:t>10</a:t>
            </a:fld>
            <a:endParaRPr lang="en-GB"/>
          </a:p>
        </p:txBody>
      </p:sp>
    </p:spTree>
    <p:extLst>
      <p:ext uri="{BB962C8B-B14F-4D97-AF65-F5344CB8AC3E}">
        <p14:creationId xmlns:p14="http://schemas.microsoft.com/office/powerpoint/2010/main" val="18161871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Games</a:t>
            </a:r>
            <a:r>
              <a:rPr lang="en-GB" baseline="0" dirty="0" smtClean="0"/>
              <a:t> and gambling, Why mathematician find it interesting. Has anyone gambled? Computer GAMES</a:t>
            </a:r>
            <a:endParaRPr lang="en-GB" dirty="0"/>
          </a:p>
        </p:txBody>
      </p:sp>
      <p:sp>
        <p:nvSpPr>
          <p:cNvPr id="4" name="Slide Number Placeholder 3"/>
          <p:cNvSpPr>
            <a:spLocks noGrp="1"/>
          </p:cNvSpPr>
          <p:nvPr>
            <p:ph type="sldNum" sz="quarter" idx="10"/>
          </p:nvPr>
        </p:nvSpPr>
        <p:spPr/>
        <p:txBody>
          <a:bodyPr/>
          <a:lstStyle/>
          <a:p>
            <a:fld id="{9DE309D0-78A0-43F8-B840-86063C91FE83}" type="slidenum">
              <a:rPr lang="en-GB" smtClean="0"/>
              <a:t>13</a:t>
            </a:fld>
            <a:endParaRPr lang="en-GB"/>
          </a:p>
        </p:txBody>
      </p:sp>
    </p:spTree>
    <p:extLst>
      <p:ext uri="{BB962C8B-B14F-4D97-AF65-F5344CB8AC3E}">
        <p14:creationId xmlns:p14="http://schemas.microsoft.com/office/powerpoint/2010/main" val="22901824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Introduce</a:t>
            </a:r>
            <a:r>
              <a:rPr lang="en-GB" baseline="0" dirty="0" smtClean="0"/>
              <a:t> Gambler’s Ruin. Play with </a:t>
            </a:r>
            <a:r>
              <a:rPr lang="en-GB" baseline="0" dirty="0" err="1" smtClean="0"/>
              <a:t>kidz</a:t>
            </a:r>
            <a:r>
              <a:rPr lang="en-GB" baseline="0" dirty="0" smtClean="0"/>
              <a:t>. </a:t>
            </a:r>
            <a:endParaRPr lang="en-GB" dirty="0"/>
          </a:p>
        </p:txBody>
      </p:sp>
      <p:sp>
        <p:nvSpPr>
          <p:cNvPr id="4" name="Slide Number Placeholder 3"/>
          <p:cNvSpPr>
            <a:spLocks noGrp="1"/>
          </p:cNvSpPr>
          <p:nvPr>
            <p:ph type="sldNum" sz="quarter" idx="10"/>
          </p:nvPr>
        </p:nvSpPr>
        <p:spPr/>
        <p:txBody>
          <a:bodyPr/>
          <a:lstStyle/>
          <a:p>
            <a:fld id="{9DE309D0-78A0-43F8-B840-86063C91FE83}" type="slidenum">
              <a:rPr lang="en-GB" smtClean="0"/>
              <a:t>14</a:t>
            </a:fld>
            <a:endParaRPr lang="en-GB"/>
          </a:p>
        </p:txBody>
      </p:sp>
    </p:spTree>
    <p:extLst>
      <p:ext uri="{BB962C8B-B14F-4D97-AF65-F5344CB8AC3E}">
        <p14:creationId xmlns:p14="http://schemas.microsoft.com/office/powerpoint/2010/main" val="6778491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GB"/>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p>
            <a:fld id="{6EB7DE61-EC91-4AD0-812A-169998E7DBFD}" type="datetimeFigureOut">
              <a:rPr lang="en-GB" smtClean="0"/>
              <a:t>22/07/2014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617BB1B-F6C0-4EE4-96BB-E8F8E151C2EF}" type="slidenum">
              <a:rPr lang="en-GB" smtClean="0"/>
              <a:t>‹#›</a:t>
            </a:fld>
            <a:endParaRPr lang="en-GB"/>
          </a:p>
        </p:txBody>
      </p:sp>
    </p:spTree>
    <p:extLst>
      <p:ext uri="{BB962C8B-B14F-4D97-AF65-F5344CB8AC3E}">
        <p14:creationId xmlns:p14="http://schemas.microsoft.com/office/powerpoint/2010/main" val="11691589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6EB7DE61-EC91-4AD0-812A-169998E7DBFD}" type="datetimeFigureOut">
              <a:rPr lang="en-GB" smtClean="0"/>
              <a:t>22/07/2014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617BB1B-F6C0-4EE4-96BB-E8F8E151C2EF}" type="slidenum">
              <a:rPr lang="en-GB" smtClean="0"/>
              <a:t>‹#›</a:t>
            </a:fld>
            <a:endParaRPr lang="en-GB"/>
          </a:p>
        </p:txBody>
      </p:sp>
    </p:spTree>
    <p:extLst>
      <p:ext uri="{BB962C8B-B14F-4D97-AF65-F5344CB8AC3E}">
        <p14:creationId xmlns:p14="http://schemas.microsoft.com/office/powerpoint/2010/main" val="13045902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6EB7DE61-EC91-4AD0-812A-169998E7DBFD}" type="datetimeFigureOut">
              <a:rPr lang="en-GB" smtClean="0"/>
              <a:t>22/07/2014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617BB1B-F6C0-4EE4-96BB-E8F8E151C2EF}" type="slidenum">
              <a:rPr lang="en-GB" smtClean="0"/>
              <a:t>‹#›</a:t>
            </a:fld>
            <a:endParaRPr lang="en-GB"/>
          </a:p>
        </p:txBody>
      </p:sp>
    </p:spTree>
    <p:extLst>
      <p:ext uri="{BB962C8B-B14F-4D97-AF65-F5344CB8AC3E}">
        <p14:creationId xmlns:p14="http://schemas.microsoft.com/office/powerpoint/2010/main" val="31103815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6EB7DE61-EC91-4AD0-812A-169998E7DBFD}" type="datetimeFigureOut">
              <a:rPr lang="en-GB" smtClean="0"/>
              <a:t>22/07/2014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617BB1B-F6C0-4EE4-96BB-E8F8E151C2EF}" type="slidenum">
              <a:rPr lang="en-GB" smtClean="0"/>
              <a:t>‹#›</a:t>
            </a:fld>
            <a:endParaRPr lang="en-GB"/>
          </a:p>
        </p:txBody>
      </p:sp>
    </p:spTree>
    <p:extLst>
      <p:ext uri="{BB962C8B-B14F-4D97-AF65-F5344CB8AC3E}">
        <p14:creationId xmlns:p14="http://schemas.microsoft.com/office/powerpoint/2010/main" val="16991068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EB7DE61-EC91-4AD0-812A-169998E7DBFD}" type="datetimeFigureOut">
              <a:rPr lang="en-GB" smtClean="0"/>
              <a:t>22/07/2014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617BB1B-F6C0-4EE4-96BB-E8F8E151C2EF}" type="slidenum">
              <a:rPr lang="en-GB" smtClean="0"/>
              <a:t>‹#›</a:t>
            </a:fld>
            <a:endParaRPr lang="en-GB"/>
          </a:p>
        </p:txBody>
      </p:sp>
    </p:spTree>
    <p:extLst>
      <p:ext uri="{BB962C8B-B14F-4D97-AF65-F5344CB8AC3E}">
        <p14:creationId xmlns:p14="http://schemas.microsoft.com/office/powerpoint/2010/main" val="31515947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p>
            <a:fld id="{6EB7DE61-EC91-4AD0-812A-169998E7DBFD}" type="datetimeFigureOut">
              <a:rPr lang="en-GB" smtClean="0"/>
              <a:t>22/07/2014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B617BB1B-F6C0-4EE4-96BB-E8F8E151C2EF}" type="slidenum">
              <a:rPr lang="en-GB" smtClean="0"/>
              <a:t>‹#›</a:t>
            </a:fld>
            <a:endParaRPr lang="en-GB"/>
          </a:p>
        </p:txBody>
      </p:sp>
    </p:spTree>
    <p:extLst>
      <p:ext uri="{BB962C8B-B14F-4D97-AF65-F5344CB8AC3E}">
        <p14:creationId xmlns:p14="http://schemas.microsoft.com/office/powerpoint/2010/main" val="15738550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p>
            <a:fld id="{6EB7DE61-EC91-4AD0-812A-169998E7DBFD}" type="datetimeFigureOut">
              <a:rPr lang="en-GB" smtClean="0"/>
              <a:t>22/07/2014</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B617BB1B-F6C0-4EE4-96BB-E8F8E151C2EF}" type="slidenum">
              <a:rPr lang="en-GB" smtClean="0"/>
              <a:t>‹#›</a:t>
            </a:fld>
            <a:endParaRPr lang="en-GB"/>
          </a:p>
        </p:txBody>
      </p:sp>
    </p:spTree>
    <p:extLst>
      <p:ext uri="{BB962C8B-B14F-4D97-AF65-F5344CB8AC3E}">
        <p14:creationId xmlns:p14="http://schemas.microsoft.com/office/powerpoint/2010/main" val="198152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p>
            <a:fld id="{6EB7DE61-EC91-4AD0-812A-169998E7DBFD}" type="datetimeFigureOut">
              <a:rPr lang="en-GB" smtClean="0"/>
              <a:t>22/07/2014</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B617BB1B-F6C0-4EE4-96BB-E8F8E151C2EF}" type="slidenum">
              <a:rPr lang="en-GB" smtClean="0"/>
              <a:t>‹#›</a:t>
            </a:fld>
            <a:endParaRPr lang="en-GB"/>
          </a:p>
        </p:txBody>
      </p:sp>
    </p:spTree>
    <p:extLst>
      <p:ext uri="{BB962C8B-B14F-4D97-AF65-F5344CB8AC3E}">
        <p14:creationId xmlns:p14="http://schemas.microsoft.com/office/powerpoint/2010/main" val="20035993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EB7DE61-EC91-4AD0-812A-169998E7DBFD}" type="datetimeFigureOut">
              <a:rPr lang="en-GB" smtClean="0"/>
              <a:t>22/07/2014</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B617BB1B-F6C0-4EE4-96BB-E8F8E151C2EF}" type="slidenum">
              <a:rPr lang="en-GB" smtClean="0"/>
              <a:t>‹#›</a:t>
            </a:fld>
            <a:endParaRPr lang="en-GB"/>
          </a:p>
        </p:txBody>
      </p:sp>
    </p:spTree>
    <p:extLst>
      <p:ext uri="{BB962C8B-B14F-4D97-AF65-F5344CB8AC3E}">
        <p14:creationId xmlns:p14="http://schemas.microsoft.com/office/powerpoint/2010/main" val="23603795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EB7DE61-EC91-4AD0-812A-169998E7DBFD}" type="datetimeFigureOut">
              <a:rPr lang="en-GB" smtClean="0"/>
              <a:t>22/07/2014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B617BB1B-F6C0-4EE4-96BB-E8F8E151C2EF}" type="slidenum">
              <a:rPr lang="en-GB" smtClean="0"/>
              <a:t>‹#›</a:t>
            </a:fld>
            <a:endParaRPr lang="en-GB"/>
          </a:p>
        </p:txBody>
      </p:sp>
    </p:spTree>
    <p:extLst>
      <p:ext uri="{BB962C8B-B14F-4D97-AF65-F5344CB8AC3E}">
        <p14:creationId xmlns:p14="http://schemas.microsoft.com/office/powerpoint/2010/main" val="9501587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EB7DE61-EC91-4AD0-812A-169998E7DBFD}" type="datetimeFigureOut">
              <a:rPr lang="en-GB" smtClean="0"/>
              <a:t>22/07/2014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B617BB1B-F6C0-4EE4-96BB-E8F8E151C2EF}" type="slidenum">
              <a:rPr lang="en-GB" smtClean="0"/>
              <a:t>‹#›</a:t>
            </a:fld>
            <a:endParaRPr lang="en-GB"/>
          </a:p>
        </p:txBody>
      </p:sp>
    </p:spTree>
    <p:extLst>
      <p:ext uri="{BB962C8B-B14F-4D97-AF65-F5344CB8AC3E}">
        <p14:creationId xmlns:p14="http://schemas.microsoft.com/office/powerpoint/2010/main" val="25706261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GB"/>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EB7DE61-EC91-4AD0-812A-169998E7DBFD}" type="datetimeFigureOut">
              <a:rPr lang="en-GB" smtClean="0"/>
              <a:t>22/07/2014</a:t>
            </a:fld>
            <a:endParaRPr lang="en-GB"/>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17BB1B-F6C0-4EE4-96BB-E8F8E151C2EF}" type="slidenum">
              <a:rPr lang="en-GB" smtClean="0"/>
              <a:t>‹#›</a:t>
            </a:fld>
            <a:endParaRPr lang="en-GB"/>
          </a:p>
        </p:txBody>
      </p:sp>
    </p:spTree>
    <p:extLst>
      <p:ext uri="{BB962C8B-B14F-4D97-AF65-F5344CB8AC3E}">
        <p14:creationId xmlns:p14="http://schemas.microsoft.com/office/powerpoint/2010/main" val="3881211136"/>
      </p:ext>
    </p:extLst>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www.dailymail.co.uk/sciencetech/article-1240746/Prehistoric-sat-nav-set-ancestors-Britain.html" TargetMode="External"/><Relationship Id="rId2" Type="http://schemas.openxmlformats.org/officeDocument/2006/relationships/hyperlink" Target="http://understandinguncertainty.org/coincidences"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2.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news.bbc.co.uk/1/hi/scotland/highlands_and_islands/8073335.stm" TargetMode="External"/><Relationship Id="rId2" Type="http://schemas.openxmlformats.org/officeDocument/2006/relationships/hyperlink" Target="http://www.theguardian.com/uk/2003/jan/30/ukcrime.taniabranigan"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9.gi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0.gi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5.gif"/><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6.gi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7.gi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hyperlink" Target="http://understandinguncertainty.org/files/animations/BayesTheorem1/BayesTheorem.html"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www.youtube.com/watch?v=8vNJ5Krj7SQ"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6.jpg"/></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9552" y="2276872"/>
            <a:ext cx="8229600" cy="1143000"/>
          </a:xfrm>
        </p:spPr>
        <p:txBody>
          <a:bodyPr/>
          <a:lstStyle/>
          <a:p>
            <a:r>
              <a:rPr lang="en-GB" dirty="0" smtClean="0"/>
              <a:t>What is statistics?</a:t>
            </a:r>
            <a:endParaRPr lang="en-GB" dirty="0"/>
          </a:p>
        </p:txBody>
      </p:sp>
    </p:spTree>
    <p:extLst>
      <p:ext uri="{BB962C8B-B14F-4D97-AF65-F5344CB8AC3E}">
        <p14:creationId xmlns:p14="http://schemas.microsoft.com/office/powerpoint/2010/main" val="377120082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691680" y="476672"/>
            <a:ext cx="5544679" cy="6008493"/>
          </a:xfrm>
        </p:spPr>
      </p:pic>
    </p:spTree>
    <p:extLst>
      <p:ext uri="{BB962C8B-B14F-4D97-AF65-F5344CB8AC3E}">
        <p14:creationId xmlns:p14="http://schemas.microsoft.com/office/powerpoint/2010/main" val="164774674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Recap</a:t>
            </a:r>
            <a:endParaRPr lang="en-GB" dirty="0"/>
          </a:p>
        </p:txBody>
      </p:sp>
      <p:sp>
        <p:nvSpPr>
          <p:cNvPr id="3" name="Content Placeholder 2"/>
          <p:cNvSpPr>
            <a:spLocks noGrp="1"/>
          </p:cNvSpPr>
          <p:nvPr>
            <p:ph idx="1"/>
          </p:nvPr>
        </p:nvSpPr>
        <p:spPr/>
        <p:txBody>
          <a:bodyPr/>
          <a:lstStyle/>
          <a:p>
            <a:r>
              <a:rPr lang="en-GB" dirty="0" smtClean="0"/>
              <a:t>Statistics helps us understand uncertainty.</a:t>
            </a:r>
          </a:p>
          <a:p>
            <a:r>
              <a:rPr lang="en-GB" dirty="0" smtClean="0"/>
              <a:t>Statisticians are everyday detectives. </a:t>
            </a:r>
          </a:p>
          <a:p>
            <a:r>
              <a:rPr lang="en-GB" dirty="0" smtClean="0"/>
              <a:t>Randomness doesn’t always look random. </a:t>
            </a:r>
          </a:p>
          <a:p>
            <a:r>
              <a:rPr lang="en-GB" dirty="0" smtClean="0"/>
              <a:t>Even in short runs there can be big clusters. </a:t>
            </a:r>
          </a:p>
          <a:p>
            <a:r>
              <a:rPr lang="en-GB" dirty="0" smtClean="0"/>
              <a:t>Chance doesn’t mean without cause.</a:t>
            </a:r>
          </a:p>
          <a:p>
            <a:r>
              <a:rPr lang="en-GB" dirty="0" smtClean="0"/>
              <a:t>Tree or a tiger?</a:t>
            </a:r>
          </a:p>
          <a:p>
            <a:endParaRPr lang="en-GB" dirty="0"/>
          </a:p>
        </p:txBody>
      </p:sp>
    </p:spTree>
    <p:extLst>
      <p:ext uri="{BB962C8B-B14F-4D97-AF65-F5344CB8AC3E}">
        <p14:creationId xmlns:p14="http://schemas.microsoft.com/office/powerpoint/2010/main" val="265564605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Problem Session 1</a:t>
            </a:r>
            <a:endParaRPr lang="en-GB" dirty="0"/>
          </a:p>
        </p:txBody>
      </p:sp>
      <p:sp>
        <p:nvSpPr>
          <p:cNvPr id="3" name="Content Placeholder 2"/>
          <p:cNvSpPr>
            <a:spLocks noGrp="1"/>
          </p:cNvSpPr>
          <p:nvPr>
            <p:ph idx="1"/>
          </p:nvPr>
        </p:nvSpPr>
        <p:spPr/>
        <p:txBody>
          <a:bodyPr/>
          <a:lstStyle/>
          <a:p>
            <a:r>
              <a:rPr lang="en-GB" dirty="0" smtClean="0">
                <a:hlinkClick r:id="rId2"/>
              </a:rPr>
              <a:t>http://understandinguncertainty.org/coincidences</a:t>
            </a:r>
            <a:endParaRPr lang="en-GB" dirty="0" smtClean="0"/>
          </a:p>
          <a:p>
            <a:endParaRPr lang="en-GB" dirty="0" smtClean="0"/>
          </a:p>
          <a:p>
            <a:r>
              <a:rPr lang="en-GB" dirty="0" smtClean="0">
                <a:hlinkClick r:id="rId3"/>
              </a:rPr>
              <a:t>http://www.dailymail.co.uk/sciencetech/article-1240746/Prehistoric-sat-nav-set-ancestors-Britain.html</a:t>
            </a:r>
            <a:endParaRPr lang="en-GB" dirty="0" smtClean="0"/>
          </a:p>
          <a:p>
            <a:endParaRPr lang="en-GB" dirty="0" smtClean="0"/>
          </a:p>
          <a:p>
            <a:endParaRPr lang="en-GB" dirty="0"/>
          </a:p>
          <a:p>
            <a:endParaRPr lang="en-GB" dirty="0"/>
          </a:p>
        </p:txBody>
      </p:sp>
    </p:spTree>
    <p:extLst>
      <p:ext uri="{BB962C8B-B14F-4D97-AF65-F5344CB8AC3E}">
        <p14:creationId xmlns:p14="http://schemas.microsoft.com/office/powerpoint/2010/main" val="58621916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GB" dirty="0" smtClean="0"/>
              <a:t>Games and Gambling</a:t>
            </a:r>
            <a:endParaRPr lang="en-GB" dirty="0"/>
          </a:p>
        </p:txBody>
      </p:sp>
      <p:pic>
        <p:nvPicPr>
          <p:cNvPr id="5" name="Content Placeholder 4"/>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165071" y="1600200"/>
            <a:ext cx="6813858" cy="4525963"/>
          </a:xfrm>
        </p:spPr>
      </p:pic>
    </p:spTree>
    <p:extLst>
      <p:ext uri="{BB962C8B-B14F-4D97-AF65-F5344CB8AC3E}">
        <p14:creationId xmlns:p14="http://schemas.microsoft.com/office/powerpoint/2010/main" val="368234727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Gambler’s Ruin</a:t>
            </a:r>
            <a:endParaRPr lang="en-GB"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71600" y="1556792"/>
            <a:ext cx="3562412" cy="4071328"/>
          </a:xfr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37993" y="1524638"/>
            <a:ext cx="3575075" cy="4085800"/>
          </a:xfrm>
          <a:prstGeom prst="rect">
            <a:avLst/>
          </a:prstGeom>
        </p:spPr>
      </p:pic>
    </p:spTree>
    <p:extLst>
      <p:ext uri="{BB962C8B-B14F-4D97-AF65-F5344CB8AC3E}">
        <p14:creationId xmlns:p14="http://schemas.microsoft.com/office/powerpoint/2010/main" val="364268689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The Simple Game</a:t>
            </a:r>
            <a:endParaRPr lang="en-GB" dirty="0"/>
          </a:p>
        </p:txBody>
      </p:sp>
      <p:sp>
        <p:nvSpPr>
          <p:cNvPr id="3" name="Content Placeholder 2"/>
          <p:cNvSpPr>
            <a:spLocks noGrp="1"/>
          </p:cNvSpPr>
          <p:nvPr>
            <p:ph idx="1"/>
          </p:nvPr>
        </p:nvSpPr>
        <p:spPr/>
        <p:txBody>
          <a:bodyPr/>
          <a:lstStyle/>
          <a:p>
            <a:r>
              <a:rPr lang="en-GB" dirty="0" smtClean="0"/>
              <a:t>Player starts with £10</a:t>
            </a:r>
          </a:p>
          <a:p>
            <a:r>
              <a:rPr lang="en-GB" dirty="0" smtClean="0"/>
              <a:t>Player tosses a coin</a:t>
            </a:r>
          </a:p>
          <a:p>
            <a:r>
              <a:rPr lang="en-GB" dirty="0" smtClean="0"/>
              <a:t>Heads wins £1</a:t>
            </a:r>
          </a:p>
          <a:p>
            <a:r>
              <a:rPr lang="en-GB" dirty="0" smtClean="0"/>
              <a:t>Tails loses £1</a:t>
            </a:r>
          </a:p>
          <a:p>
            <a:r>
              <a:rPr lang="en-GB" dirty="0" smtClean="0"/>
              <a:t>Play until you win £20 (WIN)</a:t>
            </a:r>
          </a:p>
          <a:p>
            <a:r>
              <a:rPr lang="en-GB" dirty="0" smtClean="0"/>
              <a:t>Or run out of money (LOSE)</a:t>
            </a:r>
            <a:endParaRPr lang="en-GB" dirty="0"/>
          </a:p>
        </p:txBody>
      </p:sp>
    </p:spTree>
    <p:extLst>
      <p:ext uri="{BB962C8B-B14F-4D97-AF65-F5344CB8AC3E}">
        <p14:creationId xmlns:p14="http://schemas.microsoft.com/office/powerpoint/2010/main" val="413656987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Monte Carlo Simulation</a:t>
            </a:r>
            <a:endParaRPr lang="en-GB"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619672" y="1412776"/>
            <a:ext cx="5760640" cy="4608512"/>
          </a:xfrm>
        </p:spPr>
      </p:pic>
    </p:spTree>
    <p:extLst>
      <p:ext uri="{BB962C8B-B14F-4D97-AF65-F5344CB8AC3E}">
        <p14:creationId xmlns:p14="http://schemas.microsoft.com/office/powerpoint/2010/main" val="363021202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Why simulate?</a:t>
            </a:r>
            <a:endParaRPr lang="en-GB" dirty="0"/>
          </a:p>
        </p:txBody>
      </p:sp>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554691" y="1600200"/>
            <a:ext cx="6034617" cy="4525963"/>
          </a:xfrm>
        </p:spPr>
      </p:pic>
    </p:spTree>
    <p:extLst>
      <p:ext uri="{BB962C8B-B14F-4D97-AF65-F5344CB8AC3E}">
        <p14:creationId xmlns:p14="http://schemas.microsoft.com/office/powerpoint/2010/main" val="241566996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Populations and Samples</a:t>
            </a:r>
            <a:endParaRPr lang="en-GB"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99592" y="1340768"/>
            <a:ext cx="7296472" cy="4708505"/>
          </a:xfrm>
        </p:spPr>
      </p:pic>
    </p:spTree>
    <p:extLst>
      <p:ext uri="{BB962C8B-B14F-4D97-AF65-F5344CB8AC3E}">
        <p14:creationId xmlns:p14="http://schemas.microsoft.com/office/powerpoint/2010/main" val="171760757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Blackjack and Bankrolls</a:t>
            </a:r>
            <a:endParaRPr lang="en-GB"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556558" y="1602119"/>
            <a:ext cx="6030884" cy="4522124"/>
          </a:xfrm>
        </p:spPr>
      </p:pic>
    </p:spTree>
    <p:extLst>
      <p:ext uri="{BB962C8B-B14F-4D97-AF65-F5344CB8AC3E}">
        <p14:creationId xmlns:p14="http://schemas.microsoft.com/office/powerpoint/2010/main" val="37292624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14900" y="1340768"/>
            <a:ext cx="8698633" cy="4103485"/>
          </a:xfrm>
        </p:spPr>
      </p:pic>
    </p:spTree>
    <p:extLst>
      <p:ext uri="{BB962C8B-B14F-4D97-AF65-F5344CB8AC3E}">
        <p14:creationId xmlns:p14="http://schemas.microsoft.com/office/powerpoint/2010/main" val="115103932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Real World</a:t>
            </a:r>
            <a:endParaRPr lang="en-GB" dirty="0"/>
          </a:p>
        </p:txBody>
      </p:sp>
      <p:pic>
        <p:nvPicPr>
          <p:cNvPr id="4" name="Content Placeholder 3"/>
          <p:cNvPicPr>
            <a:picLocks noGrp="1" noChangeAspect="1"/>
          </p:cNvPicPr>
          <p:nvPr>
            <p:ph idx="1"/>
          </p:nvPr>
        </p:nvPicPr>
        <p:blipFill rotWithShape="1">
          <a:blip r:embed="rId2">
            <a:extLst>
              <a:ext uri="{28A0092B-C50C-407E-A947-70E740481C1C}">
                <a14:useLocalDpi xmlns:a14="http://schemas.microsoft.com/office/drawing/2010/main" val="0"/>
              </a:ext>
            </a:extLst>
          </a:blip>
          <a:srcRect l="4169" r="14394"/>
          <a:stretch/>
        </p:blipFill>
        <p:spPr>
          <a:xfrm>
            <a:off x="539552" y="2204865"/>
            <a:ext cx="4032448" cy="3100126"/>
          </a:xfrm>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3196"/>
          <a:stretch/>
        </p:blipFill>
        <p:spPr>
          <a:xfrm>
            <a:off x="4572000" y="2204864"/>
            <a:ext cx="4243306" cy="3096344"/>
          </a:xfrm>
          <a:prstGeom prst="rect">
            <a:avLst/>
          </a:prstGeom>
        </p:spPr>
      </p:pic>
    </p:spTree>
    <p:extLst>
      <p:ext uri="{BB962C8B-B14F-4D97-AF65-F5344CB8AC3E}">
        <p14:creationId xmlns:p14="http://schemas.microsoft.com/office/powerpoint/2010/main" val="168899400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Recap</a:t>
            </a:r>
            <a:endParaRPr lang="en-GB" dirty="0"/>
          </a:p>
        </p:txBody>
      </p:sp>
      <p:sp>
        <p:nvSpPr>
          <p:cNvPr id="3" name="Content Placeholder 2"/>
          <p:cNvSpPr>
            <a:spLocks noGrp="1"/>
          </p:cNvSpPr>
          <p:nvPr>
            <p:ph idx="1"/>
          </p:nvPr>
        </p:nvSpPr>
        <p:spPr/>
        <p:txBody>
          <a:bodyPr/>
          <a:lstStyle/>
          <a:p>
            <a:endParaRPr lang="en-GB" dirty="0"/>
          </a:p>
        </p:txBody>
      </p:sp>
    </p:spTree>
    <p:extLst>
      <p:ext uri="{BB962C8B-B14F-4D97-AF65-F5344CB8AC3E}">
        <p14:creationId xmlns:p14="http://schemas.microsoft.com/office/powerpoint/2010/main" val="65807425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Problem Session 2	</a:t>
            </a:r>
            <a:endParaRPr lang="en-GB" dirty="0"/>
          </a:p>
        </p:txBody>
      </p:sp>
      <p:sp>
        <p:nvSpPr>
          <p:cNvPr id="3" name="Content Placeholder 2"/>
          <p:cNvSpPr>
            <a:spLocks noGrp="1"/>
          </p:cNvSpPr>
          <p:nvPr>
            <p:ph idx="1"/>
          </p:nvPr>
        </p:nvSpPr>
        <p:spPr/>
        <p:txBody>
          <a:bodyPr>
            <a:normAutofit fontScale="47500" lnSpcReduction="20000"/>
          </a:bodyPr>
          <a:lstStyle/>
          <a:p>
            <a:r>
              <a:rPr lang="en-GB" dirty="0" smtClean="0"/>
              <a:t>Prosecutors Fallacy</a:t>
            </a:r>
          </a:p>
          <a:p>
            <a:r>
              <a:rPr lang="en-GB" dirty="0" smtClean="0">
                <a:hlinkClick r:id="rId2"/>
              </a:rPr>
              <a:t>http://www.theguardian.com/uk/2003/jan/30/ukcrime.taniabranigan</a:t>
            </a:r>
            <a:endParaRPr lang="en-GB" dirty="0" smtClean="0"/>
          </a:p>
          <a:p>
            <a:endParaRPr lang="en-GB" dirty="0"/>
          </a:p>
          <a:p>
            <a:r>
              <a:rPr lang="en-GB" dirty="0" smtClean="0"/>
              <a:t>Teen Pregnancies</a:t>
            </a:r>
          </a:p>
          <a:p>
            <a:r>
              <a:rPr lang="en-GB" dirty="0" smtClean="0">
                <a:hlinkClick r:id="rId3"/>
              </a:rPr>
              <a:t>http://news.bbc.co.uk/1/hi/scotland/highlands_and_islands/8073335.stm</a:t>
            </a:r>
            <a:endParaRPr lang="en-GB" dirty="0" smtClean="0"/>
          </a:p>
          <a:p>
            <a:endParaRPr lang="en-GB" dirty="0"/>
          </a:p>
          <a:p>
            <a:r>
              <a:rPr lang="en-GB" dirty="0" smtClean="0"/>
              <a:t>Sports Illustrated</a:t>
            </a:r>
          </a:p>
          <a:p>
            <a:endParaRPr lang="en-GB" dirty="0"/>
          </a:p>
          <a:p>
            <a:pPr fontAlgn="base"/>
            <a:r>
              <a:rPr lang="en-GB" dirty="0"/>
              <a:t>6. The Sports Illustrated Cover Curse</a:t>
            </a:r>
          </a:p>
          <a:p>
            <a:pPr fontAlgn="base"/>
            <a:r>
              <a:rPr lang="en-GB" b="1" dirty="0"/>
              <a:t>Origin</a:t>
            </a:r>
            <a:r>
              <a:rPr lang="en-GB" dirty="0"/>
              <a:t>: Eddie Mathews, the first athlete on the cover of </a:t>
            </a:r>
            <a:r>
              <a:rPr lang="en-GB" i="1" dirty="0"/>
              <a:t>Sports Illustrated</a:t>
            </a:r>
            <a:r>
              <a:rPr lang="en-GB" dirty="0"/>
              <a:t>, breaks his hand</a:t>
            </a:r>
            <a:br>
              <a:rPr lang="en-GB" dirty="0"/>
            </a:br>
            <a:r>
              <a:rPr lang="en-GB" b="1" dirty="0"/>
              <a:t>Teams/people involved</a:t>
            </a:r>
            <a:r>
              <a:rPr lang="en-GB" dirty="0"/>
              <a:t>: Various athletes depicted on the cover of </a:t>
            </a:r>
            <a:r>
              <a:rPr lang="en-GB" i="1" dirty="0"/>
              <a:t>Sports Illustrated</a:t>
            </a:r>
            <a:r>
              <a:rPr lang="en-GB" dirty="0"/>
              <a:t> </a:t>
            </a:r>
            <a:br>
              <a:rPr lang="en-GB" dirty="0"/>
            </a:br>
            <a:r>
              <a:rPr lang="en-GB" b="1" dirty="0"/>
              <a:t>Year started</a:t>
            </a:r>
            <a:r>
              <a:rPr lang="en-GB" dirty="0"/>
              <a:t>: 1954</a:t>
            </a:r>
          </a:p>
          <a:p>
            <a:pPr fontAlgn="base"/>
            <a:r>
              <a:rPr lang="en-GB" dirty="0"/>
              <a:t>Even from the very first cover, </a:t>
            </a:r>
            <a:r>
              <a:rPr lang="en-GB" i="1" dirty="0"/>
              <a:t>Sports Illustrated</a:t>
            </a:r>
            <a:r>
              <a:rPr lang="en-GB" dirty="0"/>
              <a:t> has been known for having some strange incidents occur in relation to their cover athletes. For the first issue, it was former Braves star Eddie Mathews, who would end up suffering a broken hand shortly after he was placed on the cover. After that, Jill </a:t>
            </a:r>
            <a:r>
              <a:rPr lang="en-GB" dirty="0" err="1"/>
              <a:t>Kinmont's</a:t>
            </a:r>
            <a:r>
              <a:rPr lang="en-GB" dirty="0"/>
              <a:t> paralysis in 1955—which occurred during the same week that she was on the cover of </a:t>
            </a:r>
            <a:r>
              <a:rPr lang="en-GB" i="1" dirty="0"/>
              <a:t>SI—</a:t>
            </a:r>
            <a:r>
              <a:rPr lang="en-GB" dirty="0"/>
              <a:t>added to the list of tragic and untimely accidents.</a:t>
            </a:r>
          </a:p>
          <a:p>
            <a:pPr fontAlgn="base"/>
            <a:r>
              <a:rPr lang="en-GB" dirty="0"/>
              <a:t>Since these two initial incidents, a storied history of trouble or bad luck has emerged in connection with </a:t>
            </a:r>
            <a:r>
              <a:rPr lang="en-GB" i="1" dirty="0"/>
              <a:t>Sports Illustrated</a:t>
            </a:r>
            <a:r>
              <a:rPr lang="en-GB" dirty="0"/>
              <a:t>, giving way to the belief that a jinx is associated with the magazine. Though no specific origin has been named as the reason for the curse, the common consequences that these athletes have suffered suggests a common cause to some.</a:t>
            </a:r>
          </a:p>
          <a:p>
            <a:endParaRPr lang="en-GB" dirty="0" smtClean="0"/>
          </a:p>
          <a:p>
            <a:endParaRPr lang="en-GB" dirty="0"/>
          </a:p>
          <a:p>
            <a:endParaRPr lang="en-GB" dirty="0" smtClean="0"/>
          </a:p>
          <a:p>
            <a:endParaRPr lang="en-GB" dirty="0"/>
          </a:p>
          <a:p>
            <a:endParaRPr lang="en-GB" dirty="0"/>
          </a:p>
          <a:p>
            <a:endParaRPr lang="en-GB" dirty="0" smtClean="0"/>
          </a:p>
          <a:p>
            <a:endParaRPr lang="en-GB" dirty="0"/>
          </a:p>
        </p:txBody>
      </p:sp>
    </p:spTree>
    <p:extLst>
      <p:ext uri="{BB962C8B-B14F-4D97-AF65-F5344CB8AC3E}">
        <p14:creationId xmlns:p14="http://schemas.microsoft.com/office/powerpoint/2010/main" val="423620657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71600" y="1268760"/>
            <a:ext cx="7381440" cy="3959999"/>
          </a:xfrm>
        </p:spPr>
      </p:pic>
    </p:spTree>
    <p:extLst>
      <p:ext uri="{BB962C8B-B14F-4D97-AF65-F5344CB8AC3E}">
        <p14:creationId xmlns:p14="http://schemas.microsoft.com/office/powerpoint/2010/main" val="190776605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71600" y="1268760"/>
            <a:ext cx="7381440" cy="3960000"/>
          </a:xfrm>
        </p:spPr>
      </p:pic>
    </p:spTree>
    <p:extLst>
      <p:ext uri="{BB962C8B-B14F-4D97-AF65-F5344CB8AC3E}">
        <p14:creationId xmlns:p14="http://schemas.microsoft.com/office/powerpoint/2010/main" val="43725763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71600" y="1268760"/>
            <a:ext cx="7381440" cy="3959999"/>
          </a:xfrm>
        </p:spPr>
      </p:pic>
    </p:spTree>
    <p:extLst>
      <p:ext uri="{BB962C8B-B14F-4D97-AF65-F5344CB8AC3E}">
        <p14:creationId xmlns:p14="http://schemas.microsoft.com/office/powerpoint/2010/main" val="186888383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Are there dangers in breast cancer screening?</a:t>
            </a:r>
            <a:endParaRPr lang="en-GB"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71600" y="2276872"/>
            <a:ext cx="6971853" cy="2992212"/>
          </a:xfrm>
        </p:spPr>
      </p:pic>
    </p:spTree>
    <p:extLst>
      <p:ext uri="{BB962C8B-B14F-4D97-AF65-F5344CB8AC3E}">
        <p14:creationId xmlns:p14="http://schemas.microsoft.com/office/powerpoint/2010/main" val="265953505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Tests can be wrong</a:t>
            </a:r>
            <a:endParaRPr lang="en-GB" dirty="0"/>
          </a:p>
        </p:txBody>
      </p:sp>
      <p:sp>
        <p:nvSpPr>
          <p:cNvPr id="3" name="Content Placeholder 2"/>
          <p:cNvSpPr>
            <a:spLocks noGrp="1"/>
          </p:cNvSpPr>
          <p:nvPr>
            <p:ph idx="1"/>
          </p:nvPr>
        </p:nvSpPr>
        <p:spPr/>
        <p:txBody>
          <a:bodyPr>
            <a:normAutofit/>
          </a:bodyPr>
          <a:lstStyle/>
          <a:p>
            <a:r>
              <a:rPr lang="en-GB" dirty="0" smtClean="0"/>
              <a:t>Say </a:t>
            </a:r>
            <a:r>
              <a:rPr lang="en-GB" dirty="0"/>
              <a:t>that routine screening is 90% accurate. Say you have a positive test. What's the chance that your positive test is accurate and you really have cancer?</a:t>
            </a:r>
          </a:p>
          <a:p>
            <a:endParaRPr lang="en-GB"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55776" y="3645023"/>
            <a:ext cx="3997165" cy="26668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8655372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052736"/>
            <a:ext cx="8229600" cy="5073427"/>
          </a:xfrm>
        </p:spPr>
        <p:txBody>
          <a:bodyPr>
            <a:normAutofit/>
          </a:bodyPr>
          <a:lstStyle/>
          <a:p>
            <a:r>
              <a:rPr lang="en-GB" dirty="0" smtClean="0"/>
              <a:t>10 </a:t>
            </a:r>
            <a:r>
              <a:rPr lang="en-GB" dirty="0"/>
              <a:t>out of </a:t>
            </a:r>
            <a:r>
              <a:rPr lang="en-GB" dirty="0" smtClean="0"/>
              <a:t>1000 </a:t>
            </a:r>
            <a:r>
              <a:rPr lang="en-GB" dirty="0"/>
              <a:t>women at age forty who participate in routine screening have breast cancer.  </a:t>
            </a:r>
            <a:r>
              <a:rPr lang="en-GB" dirty="0" smtClean="0"/>
              <a:t>9 </a:t>
            </a:r>
            <a:r>
              <a:rPr lang="en-GB" dirty="0"/>
              <a:t>of every </a:t>
            </a:r>
            <a:r>
              <a:rPr lang="en-GB" dirty="0" smtClean="0"/>
              <a:t>10 </a:t>
            </a:r>
            <a:r>
              <a:rPr lang="en-GB" dirty="0"/>
              <a:t>women with breast cancer will get a positive mammography.  </a:t>
            </a:r>
            <a:r>
              <a:rPr lang="en-GB" dirty="0" smtClean="0"/>
              <a:t>99 </a:t>
            </a:r>
            <a:r>
              <a:rPr lang="en-GB" dirty="0"/>
              <a:t>out of  </a:t>
            </a:r>
            <a:r>
              <a:rPr lang="en-GB" dirty="0" smtClean="0"/>
              <a:t>9,90 </a:t>
            </a:r>
            <a:r>
              <a:rPr lang="en-GB" dirty="0"/>
              <a:t>women without breast cancer will also get a positive mammography.  If </a:t>
            </a:r>
            <a:r>
              <a:rPr lang="en-GB" dirty="0" smtClean="0"/>
              <a:t>1,000 </a:t>
            </a:r>
            <a:r>
              <a:rPr lang="en-GB" dirty="0"/>
              <a:t>women in this age group undergo a routine screening, about what fraction of women with positive </a:t>
            </a:r>
            <a:r>
              <a:rPr lang="en-GB" dirty="0" err="1"/>
              <a:t>mammographies</a:t>
            </a:r>
            <a:r>
              <a:rPr lang="en-GB" dirty="0"/>
              <a:t> will actually have breast cancer?</a:t>
            </a:r>
          </a:p>
        </p:txBody>
      </p:sp>
    </p:spTree>
    <p:extLst>
      <p:ext uri="{BB962C8B-B14F-4D97-AF65-F5344CB8AC3E}">
        <p14:creationId xmlns:p14="http://schemas.microsoft.com/office/powerpoint/2010/main" val="9988253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Bayes’ Theorem</a:t>
            </a:r>
            <a:endParaRPr lang="en-GB"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1520" y="1844824"/>
            <a:ext cx="5333334" cy="3809524"/>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96136" y="1340768"/>
            <a:ext cx="2895600" cy="3105150"/>
          </a:xfrm>
          <a:prstGeom prst="rect">
            <a:avLst/>
          </a:prstGeom>
        </p:spPr>
      </p:pic>
    </p:spTree>
    <p:extLst>
      <p:ext uri="{BB962C8B-B14F-4D97-AF65-F5344CB8AC3E}">
        <p14:creationId xmlns:p14="http://schemas.microsoft.com/office/powerpoint/2010/main" val="389160675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1520" y="1340768"/>
            <a:ext cx="8695683" cy="4104736"/>
          </a:xfrm>
        </p:spPr>
      </p:pic>
    </p:spTree>
    <p:extLst>
      <p:ext uri="{BB962C8B-B14F-4D97-AF65-F5344CB8AC3E}">
        <p14:creationId xmlns:p14="http://schemas.microsoft.com/office/powerpoint/2010/main" val="290151564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764704"/>
            <a:ext cx="9037028" cy="5236046"/>
          </a:xfrm>
        </p:spPr>
      </p:pic>
    </p:spTree>
    <p:extLst>
      <p:ext uri="{BB962C8B-B14F-4D97-AF65-F5344CB8AC3E}">
        <p14:creationId xmlns:p14="http://schemas.microsoft.com/office/powerpoint/2010/main" val="179567423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79512" y="980728"/>
            <a:ext cx="8561310" cy="4960416"/>
          </a:xfrm>
        </p:spPr>
      </p:pic>
    </p:spTree>
    <p:extLst>
      <p:ext uri="{BB962C8B-B14F-4D97-AF65-F5344CB8AC3E}">
        <p14:creationId xmlns:p14="http://schemas.microsoft.com/office/powerpoint/2010/main" val="171165789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a:xfrm>
            <a:off x="457200" y="1600201"/>
            <a:ext cx="8229600" cy="1324744"/>
          </a:xfrm>
        </p:spPr>
        <p:txBody>
          <a:bodyPr/>
          <a:lstStyle/>
          <a:p>
            <a:r>
              <a:rPr lang="en-GB" dirty="0" smtClean="0">
                <a:hlinkClick r:id="rId2"/>
              </a:rPr>
              <a:t>http://understandinguncertainty.org/files/animations/BayesTheorem1/BayesTheorem.html</a:t>
            </a:r>
            <a:endParaRPr lang="en-GB" dirty="0" smtClean="0"/>
          </a:p>
          <a:p>
            <a:endParaRPr lang="en-GB" dirty="0"/>
          </a:p>
        </p:txBody>
      </p:sp>
    </p:spTree>
    <p:extLst>
      <p:ext uri="{BB962C8B-B14F-4D97-AF65-F5344CB8AC3E}">
        <p14:creationId xmlns:p14="http://schemas.microsoft.com/office/powerpoint/2010/main" val="410298034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67544" y="476672"/>
            <a:ext cx="7532654" cy="5649491"/>
          </a:xfrm>
        </p:spPr>
      </p:pic>
    </p:spTree>
    <p:extLst>
      <p:ext uri="{BB962C8B-B14F-4D97-AF65-F5344CB8AC3E}">
        <p14:creationId xmlns:p14="http://schemas.microsoft.com/office/powerpoint/2010/main" val="82816670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67544" y="764704"/>
            <a:ext cx="8144742" cy="5404276"/>
          </a:xfrm>
        </p:spPr>
      </p:pic>
    </p:spTree>
    <p:extLst>
      <p:ext uri="{BB962C8B-B14F-4D97-AF65-F5344CB8AC3E}">
        <p14:creationId xmlns:p14="http://schemas.microsoft.com/office/powerpoint/2010/main" val="76876491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483768" y="476672"/>
            <a:ext cx="3868067" cy="5795266"/>
          </a:xfrm>
        </p:spPr>
      </p:pic>
    </p:spTree>
    <p:extLst>
      <p:ext uri="{BB962C8B-B14F-4D97-AF65-F5344CB8AC3E}">
        <p14:creationId xmlns:p14="http://schemas.microsoft.com/office/powerpoint/2010/main" val="362947295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67544" y="5229200"/>
            <a:ext cx="8229600" cy="968971"/>
          </a:xfrm>
        </p:spPr>
        <p:txBody>
          <a:bodyPr>
            <a:normAutofit fontScale="92500" lnSpcReduction="20000"/>
          </a:bodyPr>
          <a:lstStyle/>
          <a:p>
            <a:endParaRPr lang="en-GB" dirty="0" smtClean="0"/>
          </a:p>
          <a:p>
            <a:r>
              <a:rPr lang="en-GB" dirty="0" smtClean="0">
                <a:hlinkClick r:id="rId3"/>
              </a:rPr>
              <a:t>https://www.youtube.com/watch?v=8vNJ5Krj7SQ</a:t>
            </a:r>
            <a:endParaRPr lang="en-GB" dirty="0" smtClean="0"/>
          </a:p>
          <a:p>
            <a:endParaRPr lang="en-GB" dirty="0"/>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3608" y="502064"/>
            <a:ext cx="7515919" cy="5015168"/>
          </a:xfrm>
          <a:prstGeom prst="rect">
            <a:avLst/>
          </a:prstGeom>
        </p:spPr>
      </p:pic>
    </p:spTree>
    <p:extLst>
      <p:ext uri="{BB962C8B-B14F-4D97-AF65-F5344CB8AC3E}">
        <p14:creationId xmlns:p14="http://schemas.microsoft.com/office/powerpoint/2010/main" val="220249210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683568" y="476672"/>
            <a:ext cx="7628665" cy="5721499"/>
          </a:xfrm>
        </p:spPr>
      </p:pic>
    </p:spTree>
    <p:extLst>
      <p:ext uri="{BB962C8B-B14F-4D97-AF65-F5344CB8AC3E}">
        <p14:creationId xmlns:p14="http://schemas.microsoft.com/office/powerpoint/2010/main" val="211877994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99592" y="476672"/>
            <a:ext cx="7532654" cy="5649491"/>
          </a:xfrm>
        </p:spPr>
      </p:pic>
    </p:spTree>
    <p:extLst>
      <p:ext uri="{BB962C8B-B14F-4D97-AF65-F5344CB8AC3E}">
        <p14:creationId xmlns:p14="http://schemas.microsoft.com/office/powerpoint/2010/main" val="2941680989"/>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225</TotalTime>
  <Words>647</Words>
  <Application>Microsoft Office PowerPoint</Application>
  <PresentationFormat>On-screen Show (4:3)</PresentationFormat>
  <Paragraphs>88</Paragraphs>
  <Slides>32</Slides>
  <Notes>15</Notes>
  <HiddenSlides>0</HiddenSlides>
  <MMClips>0</MMClips>
  <ScaleCrop>false</ScaleCrop>
  <HeadingPairs>
    <vt:vector size="4" baseType="variant">
      <vt:variant>
        <vt:lpstr>Theme</vt:lpstr>
      </vt:variant>
      <vt:variant>
        <vt:i4>1</vt:i4>
      </vt:variant>
      <vt:variant>
        <vt:lpstr>Slide Titles</vt:lpstr>
      </vt:variant>
      <vt:variant>
        <vt:i4>32</vt:i4>
      </vt:variant>
    </vt:vector>
  </HeadingPairs>
  <TitlesOfParts>
    <vt:vector size="33" baseType="lpstr">
      <vt:lpstr>Office Theme</vt:lpstr>
      <vt:lpstr>What is statistics?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Recap</vt:lpstr>
      <vt:lpstr>Problem Session 1</vt:lpstr>
      <vt:lpstr>Games and Gambling</vt:lpstr>
      <vt:lpstr>Gambler’s Ruin</vt:lpstr>
      <vt:lpstr>The Simple Game</vt:lpstr>
      <vt:lpstr>Monte Carlo Simulation</vt:lpstr>
      <vt:lpstr>Why simulate?</vt:lpstr>
      <vt:lpstr>Populations and Samples</vt:lpstr>
      <vt:lpstr>Blackjack and Bankrolls</vt:lpstr>
      <vt:lpstr>Real World</vt:lpstr>
      <vt:lpstr>Recap</vt:lpstr>
      <vt:lpstr>Problem Session 2 </vt:lpstr>
      <vt:lpstr>PowerPoint Presentation</vt:lpstr>
      <vt:lpstr>PowerPoint Presentation</vt:lpstr>
      <vt:lpstr>PowerPoint Presentation</vt:lpstr>
      <vt:lpstr>Are there dangers in breast cancer screening?</vt:lpstr>
      <vt:lpstr>Tests can be wrong</vt:lpstr>
      <vt:lpstr>PowerPoint Presentation</vt:lpstr>
      <vt:lpstr>Bayes’ Theorem</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What is</dc:title>
  <dc:creator>Richard</dc:creator>
  <cp:lastModifiedBy>Davies, Rhian (daviesr3)</cp:lastModifiedBy>
  <cp:revision>23</cp:revision>
  <cp:lastPrinted>2014-07-22T07:34:08Z</cp:lastPrinted>
  <dcterms:created xsi:type="dcterms:W3CDTF">2014-07-21T18:38:49Z</dcterms:created>
  <dcterms:modified xsi:type="dcterms:W3CDTF">2014-07-22T07:34:50Z</dcterms:modified>
</cp:coreProperties>
</file>